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906000" cy="6858000" type="A4"/>
  <p:notesSz cx="9144000" cy="6858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CDA"/>
    <a:srgbClr val="613977"/>
    <a:srgbClr val="DBDB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013" autoAdjust="0"/>
    <p:restoredTop sz="94660"/>
  </p:normalViewPr>
  <p:slideViewPr>
    <p:cSldViewPr snapToGrid="0" showGuides="1">
      <p:cViewPr varScale="1">
        <p:scale>
          <a:sx n="117" d="100"/>
          <a:sy n="117" d="100"/>
        </p:scale>
        <p:origin x="-2058"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947E0D81-AF60-46D0-B9BF-7B1FEE7FEC33}" type="datetimeFigureOut">
              <a:rPr lang="he-IL" smtClean="0"/>
              <a:t>כ"ט/שבט/תשע"ט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4E9106F-C808-45C4-B29E-A3ED044170AC}" type="slidenum">
              <a:rPr lang="he-IL" smtClean="0"/>
              <a:t>‹#›</a:t>
            </a:fld>
            <a:endParaRPr lang="he-IL"/>
          </a:p>
        </p:txBody>
      </p:sp>
    </p:spTree>
    <p:extLst>
      <p:ext uri="{BB962C8B-B14F-4D97-AF65-F5344CB8AC3E}">
        <p14:creationId xmlns:p14="http://schemas.microsoft.com/office/powerpoint/2010/main" val="805706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47E0D81-AF60-46D0-B9BF-7B1FEE7FEC33}" type="datetimeFigureOut">
              <a:rPr lang="he-IL" smtClean="0"/>
              <a:t>כ"ט/שבט/תשע"ט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4E9106F-C808-45C4-B29E-A3ED044170AC}" type="slidenum">
              <a:rPr lang="he-IL" smtClean="0"/>
              <a:t>‹#›</a:t>
            </a:fld>
            <a:endParaRPr lang="he-IL"/>
          </a:p>
        </p:txBody>
      </p:sp>
    </p:spTree>
    <p:extLst>
      <p:ext uri="{BB962C8B-B14F-4D97-AF65-F5344CB8AC3E}">
        <p14:creationId xmlns:p14="http://schemas.microsoft.com/office/powerpoint/2010/main" val="403087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47E0D81-AF60-46D0-B9BF-7B1FEE7FEC33}" type="datetimeFigureOut">
              <a:rPr lang="he-IL" smtClean="0"/>
              <a:t>כ"ט/שבט/תשע"ט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4E9106F-C808-45C4-B29E-A3ED044170AC}" type="slidenum">
              <a:rPr lang="he-IL" smtClean="0"/>
              <a:t>‹#›</a:t>
            </a:fld>
            <a:endParaRPr lang="he-IL"/>
          </a:p>
        </p:txBody>
      </p:sp>
    </p:spTree>
    <p:extLst>
      <p:ext uri="{BB962C8B-B14F-4D97-AF65-F5344CB8AC3E}">
        <p14:creationId xmlns:p14="http://schemas.microsoft.com/office/powerpoint/2010/main" val="285867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47E0D81-AF60-46D0-B9BF-7B1FEE7FEC33}" type="datetimeFigureOut">
              <a:rPr lang="he-IL" smtClean="0"/>
              <a:t>כ"ט/שבט/תשע"ט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4E9106F-C808-45C4-B29E-A3ED044170AC}" type="slidenum">
              <a:rPr lang="he-IL" smtClean="0"/>
              <a:t>‹#›</a:t>
            </a:fld>
            <a:endParaRPr lang="he-IL"/>
          </a:p>
        </p:txBody>
      </p:sp>
    </p:spTree>
    <p:extLst>
      <p:ext uri="{BB962C8B-B14F-4D97-AF65-F5344CB8AC3E}">
        <p14:creationId xmlns:p14="http://schemas.microsoft.com/office/powerpoint/2010/main" val="547192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947E0D81-AF60-46D0-B9BF-7B1FEE7FEC33}" type="datetimeFigureOut">
              <a:rPr lang="he-IL" smtClean="0"/>
              <a:t>כ"ט/שבט/תשע"ט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4E9106F-C808-45C4-B29E-A3ED044170AC}" type="slidenum">
              <a:rPr lang="he-IL" smtClean="0"/>
              <a:t>‹#›</a:t>
            </a:fld>
            <a:endParaRPr lang="he-IL"/>
          </a:p>
        </p:txBody>
      </p:sp>
    </p:spTree>
    <p:extLst>
      <p:ext uri="{BB962C8B-B14F-4D97-AF65-F5344CB8AC3E}">
        <p14:creationId xmlns:p14="http://schemas.microsoft.com/office/powerpoint/2010/main" val="3767307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947E0D81-AF60-46D0-B9BF-7B1FEE7FEC33}" type="datetimeFigureOut">
              <a:rPr lang="he-IL" smtClean="0"/>
              <a:t>כ"ט/שבט/תשע"ט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4E9106F-C808-45C4-B29E-A3ED044170AC}" type="slidenum">
              <a:rPr lang="he-IL" smtClean="0"/>
              <a:t>‹#›</a:t>
            </a:fld>
            <a:endParaRPr lang="he-IL"/>
          </a:p>
        </p:txBody>
      </p:sp>
    </p:spTree>
    <p:extLst>
      <p:ext uri="{BB962C8B-B14F-4D97-AF65-F5344CB8AC3E}">
        <p14:creationId xmlns:p14="http://schemas.microsoft.com/office/powerpoint/2010/main" val="312258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682329" y="2505075"/>
            <a:ext cx="4190702"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5014913" y="2505075"/>
            <a:ext cx="4211340"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947E0D81-AF60-46D0-B9BF-7B1FEE7FEC33}" type="datetimeFigureOut">
              <a:rPr lang="he-IL" smtClean="0"/>
              <a:t>כ"ט/שבט/תשע"ט</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94E9106F-C808-45C4-B29E-A3ED044170AC}" type="slidenum">
              <a:rPr lang="he-IL" smtClean="0"/>
              <a:t>‹#›</a:t>
            </a:fld>
            <a:endParaRPr lang="he-IL"/>
          </a:p>
        </p:txBody>
      </p:sp>
    </p:spTree>
    <p:extLst>
      <p:ext uri="{BB962C8B-B14F-4D97-AF65-F5344CB8AC3E}">
        <p14:creationId xmlns:p14="http://schemas.microsoft.com/office/powerpoint/2010/main" val="3745028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947E0D81-AF60-46D0-B9BF-7B1FEE7FEC33}" type="datetimeFigureOut">
              <a:rPr lang="he-IL" smtClean="0"/>
              <a:t>כ"ט/שבט/תשע"ט</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94E9106F-C808-45C4-B29E-A3ED044170AC}" type="slidenum">
              <a:rPr lang="he-IL" smtClean="0"/>
              <a:t>‹#›</a:t>
            </a:fld>
            <a:endParaRPr lang="he-IL"/>
          </a:p>
        </p:txBody>
      </p:sp>
    </p:spTree>
    <p:extLst>
      <p:ext uri="{BB962C8B-B14F-4D97-AF65-F5344CB8AC3E}">
        <p14:creationId xmlns:p14="http://schemas.microsoft.com/office/powerpoint/2010/main" val="857421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E0D81-AF60-46D0-B9BF-7B1FEE7FEC33}" type="datetimeFigureOut">
              <a:rPr lang="he-IL" smtClean="0"/>
              <a:t>כ"ט/שבט/תשע"ט</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94E9106F-C808-45C4-B29E-A3ED044170AC}" type="slidenum">
              <a:rPr lang="he-IL" smtClean="0"/>
              <a:t>‹#›</a:t>
            </a:fld>
            <a:endParaRPr lang="he-IL"/>
          </a:p>
        </p:txBody>
      </p:sp>
    </p:spTree>
    <p:extLst>
      <p:ext uri="{BB962C8B-B14F-4D97-AF65-F5344CB8AC3E}">
        <p14:creationId xmlns:p14="http://schemas.microsoft.com/office/powerpoint/2010/main" val="341579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947E0D81-AF60-46D0-B9BF-7B1FEE7FEC33}" type="datetimeFigureOut">
              <a:rPr lang="he-IL" smtClean="0"/>
              <a:t>כ"ט/שבט/תשע"ט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4E9106F-C808-45C4-B29E-A3ED044170AC}" type="slidenum">
              <a:rPr lang="he-IL" smtClean="0"/>
              <a:t>‹#›</a:t>
            </a:fld>
            <a:endParaRPr lang="he-IL"/>
          </a:p>
        </p:txBody>
      </p:sp>
    </p:spTree>
    <p:extLst>
      <p:ext uri="{BB962C8B-B14F-4D97-AF65-F5344CB8AC3E}">
        <p14:creationId xmlns:p14="http://schemas.microsoft.com/office/powerpoint/2010/main" val="111285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947E0D81-AF60-46D0-B9BF-7B1FEE7FEC33}" type="datetimeFigureOut">
              <a:rPr lang="he-IL" smtClean="0"/>
              <a:t>כ"ט/שבט/תשע"ט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4E9106F-C808-45C4-B29E-A3ED044170AC}" type="slidenum">
              <a:rPr lang="he-IL" smtClean="0"/>
              <a:t>‹#›</a:t>
            </a:fld>
            <a:endParaRPr lang="he-IL"/>
          </a:p>
        </p:txBody>
      </p:sp>
    </p:spTree>
    <p:extLst>
      <p:ext uri="{BB962C8B-B14F-4D97-AF65-F5344CB8AC3E}">
        <p14:creationId xmlns:p14="http://schemas.microsoft.com/office/powerpoint/2010/main" val="682549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E0D81-AF60-46D0-B9BF-7B1FEE7FEC33}" type="datetimeFigureOut">
              <a:rPr lang="he-IL" smtClean="0"/>
              <a:t>כ"ט/שבט/תשע"ט</a:t>
            </a:fld>
            <a:endParaRPr lang="he-IL"/>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E9106F-C808-45C4-B29E-A3ED044170AC}" type="slidenum">
              <a:rPr lang="he-IL" smtClean="0"/>
              <a:t>‹#›</a:t>
            </a:fld>
            <a:endParaRPr lang="he-IL"/>
          </a:p>
        </p:txBody>
      </p:sp>
    </p:spTree>
    <p:extLst>
      <p:ext uri="{BB962C8B-B14F-4D97-AF65-F5344CB8AC3E}">
        <p14:creationId xmlns:p14="http://schemas.microsoft.com/office/powerpoint/2010/main" val="3726544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xmlns="" id="{265405C8-63C6-46D3-A547-F15982754B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783" y="124485"/>
            <a:ext cx="5016653" cy="5207248"/>
          </a:xfrm>
          <a:prstGeom prst="rect">
            <a:avLst/>
          </a:prstGeom>
        </p:spPr>
      </p:pic>
      <p:pic>
        <p:nvPicPr>
          <p:cNvPr id="5" name="תמונה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57894" y="351627"/>
            <a:ext cx="3927061" cy="649010"/>
          </a:xfrm>
          <a:prstGeom prst="rect">
            <a:avLst/>
          </a:prstGeom>
        </p:spPr>
      </p:pic>
      <p:sp>
        <p:nvSpPr>
          <p:cNvPr id="7" name="TextBox 6"/>
          <p:cNvSpPr txBox="1"/>
          <p:nvPr/>
        </p:nvSpPr>
        <p:spPr>
          <a:xfrm>
            <a:off x="5197616" y="1137569"/>
            <a:ext cx="4243540" cy="707886"/>
          </a:xfrm>
          <a:prstGeom prst="rect">
            <a:avLst/>
          </a:prstGeom>
          <a:noFill/>
        </p:spPr>
        <p:txBody>
          <a:bodyPr wrap="square" rtlCol="1">
            <a:spAutoFit/>
          </a:bodyPr>
          <a:lstStyle/>
          <a:p>
            <a:pPr algn="ctr"/>
            <a:r>
              <a:rPr lang="he-IL" sz="2000" b="1" dirty="0">
                <a:solidFill>
                  <a:schemeClr val="accent2"/>
                </a:solidFill>
                <a:latin typeface="Carmela" panose="02000806000000020004" pitchFamily="2" charset="-79"/>
                <a:ea typeface="Carmela" panose="02000806000000020004" pitchFamily="2" charset="-79"/>
                <a:cs typeface="Carmela" panose="02000806000000020004" pitchFamily="2" charset="-79"/>
              </a:rPr>
              <a:t>לכבוד יום האישה הבינלאומי, </a:t>
            </a:r>
            <a:r>
              <a:rPr lang="en-US" sz="2000" b="1" dirty="0">
                <a:solidFill>
                  <a:schemeClr val="accent2"/>
                </a:solidFill>
                <a:latin typeface="Carmela" panose="02000806000000020004" pitchFamily="2" charset="-79"/>
                <a:ea typeface="Carmela" panose="02000806000000020004" pitchFamily="2" charset="-79"/>
                <a:cs typeface="Carmela" panose="02000806000000020004" pitchFamily="2" charset="-79"/>
              </a:rPr>
              <a:t>'</a:t>
            </a:r>
            <a:r>
              <a:rPr lang="he-IL" sz="2000" b="1" dirty="0">
                <a:solidFill>
                  <a:schemeClr val="accent2"/>
                </a:solidFill>
                <a:latin typeface="Carmela" panose="02000806000000020004" pitchFamily="2" charset="-79"/>
                <a:ea typeface="Carmela" panose="02000806000000020004" pitchFamily="2" charset="-79"/>
                <a:cs typeface="Carmela" panose="02000806000000020004" pitchFamily="2" charset="-79"/>
              </a:rPr>
              <a:t>מרחב משלנו</a:t>
            </a:r>
            <a:r>
              <a:rPr lang="en-US" sz="2000" b="1" dirty="0">
                <a:solidFill>
                  <a:schemeClr val="accent2"/>
                </a:solidFill>
                <a:latin typeface="Carmela" panose="02000806000000020004" pitchFamily="2" charset="-79"/>
                <a:ea typeface="Carmela" panose="02000806000000020004" pitchFamily="2" charset="-79"/>
                <a:cs typeface="Carmela" panose="02000806000000020004" pitchFamily="2" charset="-79"/>
              </a:rPr>
              <a:t>'</a:t>
            </a:r>
            <a:r>
              <a:rPr lang="he-IL" sz="2000" b="1" dirty="0">
                <a:solidFill>
                  <a:schemeClr val="accent2"/>
                </a:solidFill>
                <a:latin typeface="Carmela" panose="02000806000000020004" pitchFamily="2" charset="-79"/>
                <a:ea typeface="Carmela" panose="02000806000000020004" pitchFamily="2" charset="-79"/>
                <a:cs typeface="Carmela" panose="02000806000000020004" pitchFamily="2" charset="-79"/>
              </a:rPr>
              <a:t> מציג: פאנל נשים וכלכלה</a:t>
            </a:r>
          </a:p>
        </p:txBody>
      </p:sp>
      <p:sp>
        <p:nvSpPr>
          <p:cNvPr id="10" name="TextBox 9"/>
          <p:cNvSpPr txBox="1"/>
          <p:nvPr/>
        </p:nvSpPr>
        <p:spPr>
          <a:xfrm>
            <a:off x="1084217" y="5460274"/>
            <a:ext cx="2913017" cy="1321113"/>
          </a:xfrm>
          <a:prstGeom prst="rect">
            <a:avLst/>
          </a:prstGeom>
          <a:noFill/>
          <a:ln w="28575">
            <a:solidFill>
              <a:schemeClr val="accent2"/>
            </a:solidFill>
          </a:ln>
        </p:spPr>
        <p:txBody>
          <a:bodyPr wrap="square" rtlCol="1">
            <a:spAutoFit/>
          </a:bodyPr>
          <a:lstStyle/>
          <a:p>
            <a:pPr algn="ctr"/>
            <a:r>
              <a:rPr lang="he-IL" b="1" dirty="0">
                <a:latin typeface="Carmela" panose="02000806000000020004" pitchFamily="2" charset="-79"/>
                <a:ea typeface="Carmela" panose="02000806000000020004" pitchFamily="2" charset="-79"/>
                <a:cs typeface="Carmela" panose="02000806000000020004" pitchFamily="2" charset="-79"/>
              </a:rPr>
              <a:t>יום חמישי, 7.3.2019</a:t>
            </a:r>
          </a:p>
          <a:p>
            <a:pPr algn="ctr"/>
            <a:r>
              <a:rPr lang="he-IL" dirty="0">
                <a:latin typeface="Carmela" panose="02000806000000020004" pitchFamily="2" charset="-79"/>
                <a:ea typeface="Carmela" panose="02000806000000020004" pitchFamily="2" charset="-79"/>
                <a:cs typeface="Carmela" panose="02000806000000020004" pitchFamily="2" charset="-79"/>
              </a:rPr>
              <a:t>בין השעות 12-14</a:t>
            </a:r>
          </a:p>
          <a:p>
            <a:pPr algn="ctr"/>
            <a:r>
              <a:rPr lang="he-IL" dirty="0">
                <a:latin typeface="Carmela" panose="02000806000000020004" pitchFamily="2" charset="-79"/>
                <a:ea typeface="Carmela" panose="02000806000000020004" pitchFamily="2" charset="-79"/>
                <a:cs typeface="Carmela" panose="02000806000000020004" pitchFamily="2" charset="-79"/>
              </a:rPr>
              <a:t>בניין גילמן 496</a:t>
            </a:r>
          </a:p>
          <a:p>
            <a:pPr algn="ctr"/>
            <a:endParaRPr lang="he-IL" sz="1100" dirty="0">
              <a:latin typeface="Carmela" panose="02000806000000020004" pitchFamily="2" charset="-79"/>
              <a:ea typeface="Carmela" panose="02000806000000020004" pitchFamily="2" charset="-79"/>
              <a:cs typeface="Carmela" panose="02000806000000020004" pitchFamily="2" charset="-79"/>
            </a:endParaRPr>
          </a:p>
          <a:p>
            <a:pPr algn="ctr"/>
            <a:r>
              <a:rPr lang="he-IL" sz="1400" b="1" dirty="0">
                <a:latin typeface="Carmela" panose="02000806000000020004" pitchFamily="2" charset="-79"/>
                <a:ea typeface="Carmela" panose="02000806000000020004" pitchFamily="2" charset="-79"/>
                <a:cs typeface="Carmela" panose="02000806000000020004" pitchFamily="2" charset="-79"/>
              </a:rPr>
              <a:t>--הכניסה חופשית ואף מומלצת--</a:t>
            </a:r>
          </a:p>
        </p:txBody>
      </p:sp>
      <p:sp>
        <p:nvSpPr>
          <p:cNvPr id="8" name="TextBox 7"/>
          <p:cNvSpPr txBox="1"/>
          <p:nvPr/>
        </p:nvSpPr>
        <p:spPr>
          <a:xfrm>
            <a:off x="5069086" y="1642392"/>
            <a:ext cx="4599249" cy="6740307"/>
          </a:xfrm>
          <a:prstGeom prst="rect">
            <a:avLst/>
          </a:prstGeom>
          <a:noFill/>
        </p:spPr>
        <p:txBody>
          <a:bodyPr wrap="square" rtlCol="1">
            <a:spAutoFit/>
          </a:bodyPr>
          <a:lstStyle/>
          <a:p>
            <a:pPr algn="ctr"/>
            <a:endParaRPr lang="he-IL" sz="1500" b="1" dirty="0">
              <a:solidFill>
                <a:srgbClr val="7030A0"/>
              </a:solidFill>
            </a:endParaRPr>
          </a:p>
          <a:p>
            <a:pPr algn="ctr"/>
            <a:r>
              <a:rPr lang="he-IL" sz="1500" b="1" dirty="0">
                <a:solidFill>
                  <a:schemeClr val="accent2"/>
                </a:solidFill>
              </a:rPr>
              <a:t>הפאנל ידון במצבן ובהשתתפותן </a:t>
            </a:r>
          </a:p>
          <a:p>
            <a:pPr algn="ctr"/>
            <a:r>
              <a:rPr lang="he-IL" sz="1500" b="1" dirty="0">
                <a:solidFill>
                  <a:schemeClr val="accent2"/>
                </a:solidFill>
              </a:rPr>
              <a:t>של נשים בכלכלה ובשוק העבודה</a:t>
            </a:r>
          </a:p>
          <a:p>
            <a:endParaRPr lang="he-IL" sz="1300" b="1" dirty="0">
              <a:solidFill>
                <a:schemeClr val="accent2"/>
              </a:solidFill>
            </a:endParaRPr>
          </a:p>
          <a:p>
            <a:r>
              <a:rPr lang="he-IL" sz="1300" b="1" dirty="0">
                <a:solidFill>
                  <a:schemeClr val="accent2"/>
                </a:solidFill>
              </a:rPr>
              <a:t>ד"ר טלי רגב</a:t>
            </a:r>
            <a:r>
              <a:rPr lang="he-IL" sz="1300" dirty="0">
                <a:solidFill>
                  <a:schemeClr val="accent2"/>
                </a:solidFill>
              </a:rPr>
              <a:t>,</a:t>
            </a:r>
            <a:r>
              <a:rPr lang="he-IL" sz="1300" dirty="0"/>
              <a:t> חוקרת ומרצה בבית הספר לכלכלה במרכז הבינתחומי בהרצליה. תחומי המחקר שלה הם שוק העבודה ומאקרו-כלכלה, ובפרט אבטלה, אי שוויון בהכנסה, ואפליה. לצד עבודתה באקדמיה משתתפת ד"ר רגב בפעילות ציבורית. היא שימשה חברה בפורום המייעץ לשר האוצר, בוועדת טרכטנברג, בוועדת </a:t>
            </a:r>
            <a:r>
              <a:rPr lang="he-IL" sz="1300" dirty="0" err="1"/>
              <a:t>המל"ג</a:t>
            </a:r>
            <a:r>
              <a:rPr lang="he-IL" sz="1300" dirty="0"/>
              <a:t> לקידום אוכלוסיות מוחלשות בנגישות להשכלה גבוהה ועוד. </a:t>
            </a:r>
          </a:p>
          <a:p>
            <a:endParaRPr lang="he-IL" sz="1300" dirty="0">
              <a:solidFill>
                <a:schemeClr val="accent2"/>
              </a:solidFill>
            </a:endParaRPr>
          </a:p>
          <a:p>
            <a:r>
              <a:rPr lang="he-IL" sz="1300" b="1" dirty="0">
                <a:solidFill>
                  <a:schemeClr val="accent2"/>
                </a:solidFill>
              </a:rPr>
              <a:t>גב</a:t>
            </a:r>
            <a:r>
              <a:rPr lang="en-US" sz="1300" b="1" dirty="0">
                <a:solidFill>
                  <a:schemeClr val="accent2"/>
                </a:solidFill>
              </a:rPr>
              <a:t>'</a:t>
            </a:r>
            <a:r>
              <a:rPr lang="he-IL" sz="1300" b="1" dirty="0">
                <a:solidFill>
                  <a:schemeClr val="accent2"/>
                </a:solidFill>
              </a:rPr>
              <a:t> יפית </a:t>
            </a:r>
            <a:r>
              <a:rPr lang="he-IL" sz="1300" b="1" dirty="0" err="1">
                <a:solidFill>
                  <a:schemeClr val="accent2"/>
                </a:solidFill>
              </a:rPr>
              <a:t>אלפנדרי</a:t>
            </a:r>
            <a:r>
              <a:rPr lang="he-IL" sz="1300" b="1" dirty="0">
                <a:solidFill>
                  <a:schemeClr val="accent2"/>
                </a:solidFill>
              </a:rPr>
              <a:t>, </a:t>
            </a:r>
            <a:r>
              <a:rPr lang="he-IL" sz="1300" dirty="0"/>
              <a:t> מנהלת תחום צריכה וכספים וממונה על שוויון מגדרי, הלשכה המרכזית לסטטיסטיקה. משקיפה בוועדה המייעצת של נציבות שוויון הזדמנויות בעבודה (משרד הכלכלה), חברה בוועדה לבחינת תקציב המדינה בראייה מגדרית (משרד האוצר), וחברה בוועדה הבין-משרדית לפיתוח מדדי עוני נוספים. מרצה בנושאים כלכלה חברתית, רמת חיים, עוני, אי שוויון ומגדר.</a:t>
            </a:r>
          </a:p>
          <a:p>
            <a:pPr algn="ctr"/>
            <a:endParaRPr lang="he-IL" sz="1300" b="1" dirty="0">
              <a:solidFill>
                <a:schemeClr val="accent2"/>
              </a:solidFill>
            </a:endParaRPr>
          </a:p>
          <a:p>
            <a:r>
              <a:rPr lang="he-IL" sz="1300" b="1" dirty="0">
                <a:solidFill>
                  <a:schemeClr val="accent2"/>
                </a:solidFill>
                <a:latin typeface="David" panose="020E0502060401010101" pitchFamily="34" charset="-79"/>
                <a:ea typeface="Carmela" panose="02000806000000020004" pitchFamily="2" charset="-79"/>
              </a:rPr>
              <a:t>גב</a:t>
            </a:r>
            <a:r>
              <a:rPr lang="en-US" sz="1300" b="1" dirty="0">
                <a:solidFill>
                  <a:schemeClr val="accent2"/>
                </a:solidFill>
                <a:latin typeface="David" panose="020E0502060401010101" pitchFamily="34" charset="-79"/>
                <a:ea typeface="Carmela" panose="02000806000000020004" pitchFamily="2" charset="-79"/>
              </a:rPr>
              <a:t>'</a:t>
            </a:r>
            <a:r>
              <a:rPr lang="he-IL" sz="1300" b="1" dirty="0">
                <a:solidFill>
                  <a:schemeClr val="accent2"/>
                </a:solidFill>
                <a:latin typeface="David" panose="020E0502060401010101" pitchFamily="34" charset="-79"/>
                <a:ea typeface="Carmela" panose="02000806000000020004" pitchFamily="2" charset="-79"/>
              </a:rPr>
              <a:t> שרית בן נתן, </a:t>
            </a:r>
            <a:r>
              <a:rPr lang="he-IL" sz="1300" dirty="0"/>
              <a:t>בעלת תואר ראשון בהנדסת תעשייה וניהול ותואר שני</a:t>
            </a:r>
            <a:r>
              <a:rPr lang="en-US" sz="1300" dirty="0"/>
              <a:t> </a:t>
            </a:r>
            <a:r>
              <a:rPr lang="he-IL" sz="1300" dirty="0"/>
              <a:t>במנהל עסקים. מילאה שורת תפקידי ניהול בבנק הפועלים וביניהם ניהול סניפים באזור השרון בחטיבה הקמעונאית. כיום, מנהלת אגף בנקאות קמעונאית, בנק הפועלים. </a:t>
            </a:r>
            <a:endParaRPr lang="he-IL" sz="1300" b="1" dirty="0">
              <a:solidFill>
                <a:srgbClr val="7030A0"/>
              </a:solidFill>
              <a:latin typeface="David" panose="020E0502060401010101" pitchFamily="34" charset="-79"/>
              <a:ea typeface="Carmela" panose="02000806000000020004" pitchFamily="2" charset="-79"/>
            </a:endParaRPr>
          </a:p>
          <a:p>
            <a:pPr algn="ctr"/>
            <a:endParaRPr lang="he-IL" sz="1600" b="1" dirty="0">
              <a:solidFill>
                <a:srgbClr val="7030A0"/>
              </a:solidFill>
              <a:latin typeface="David" panose="020E0502060401010101" pitchFamily="34" charset="-79"/>
              <a:ea typeface="Carmela" panose="02000806000000020004" pitchFamily="2" charset="-79"/>
            </a:endParaRPr>
          </a:p>
          <a:p>
            <a:pPr algn="ctr"/>
            <a:r>
              <a:rPr lang="he-IL" sz="1600" b="1" dirty="0">
                <a:solidFill>
                  <a:schemeClr val="accent2"/>
                </a:solidFill>
                <a:latin typeface="David" panose="020E0502060401010101" pitchFamily="34" charset="-79"/>
                <a:ea typeface="Carmela" panose="02000806000000020004" pitchFamily="2" charset="-79"/>
              </a:rPr>
              <a:t>מצפות </a:t>
            </a:r>
            <a:r>
              <a:rPr lang="he-IL" sz="1600" b="1" dirty="0" err="1">
                <a:solidFill>
                  <a:schemeClr val="accent2"/>
                </a:solidFill>
                <a:latin typeface="David" panose="020E0502060401010101" pitchFamily="34" charset="-79"/>
                <a:ea typeface="Carmela" panose="02000806000000020004" pitchFamily="2" charset="-79"/>
              </a:rPr>
              <a:t>לראותכן.ם</a:t>
            </a:r>
            <a:r>
              <a:rPr lang="he-IL" sz="1600" b="1" dirty="0">
                <a:solidFill>
                  <a:schemeClr val="accent2"/>
                </a:solidFill>
                <a:latin typeface="David" panose="020E0502060401010101" pitchFamily="34" charset="-79"/>
                <a:ea typeface="Carmela" panose="02000806000000020004" pitchFamily="2" charset="-79"/>
              </a:rPr>
              <a:t> </a:t>
            </a:r>
            <a:r>
              <a:rPr lang="he-IL" sz="1600" b="1" dirty="0">
                <a:solidFill>
                  <a:schemeClr val="accent2"/>
                </a:solidFill>
                <a:latin typeface="David" panose="020E0502060401010101" pitchFamily="34" charset="-79"/>
                <a:ea typeface="Carmela" panose="02000806000000020004" pitchFamily="2" charset="-79"/>
                <a:sym typeface="Wingdings" panose="05000000000000000000" pitchFamily="2" charset="2"/>
              </a:rPr>
              <a:t></a:t>
            </a:r>
            <a:endParaRPr lang="he-IL" sz="1600" b="1" dirty="0">
              <a:solidFill>
                <a:schemeClr val="accent2"/>
              </a:solidFill>
              <a:latin typeface="David" panose="020E0502060401010101" pitchFamily="34" charset="-79"/>
              <a:ea typeface="Carmela" panose="02000806000000020004" pitchFamily="2" charset="-79"/>
            </a:endParaRPr>
          </a:p>
          <a:p>
            <a:pPr algn="ctr"/>
            <a:endParaRPr lang="he-IL" b="1" dirty="0">
              <a:latin typeface="David" panose="020E0502060401010101" pitchFamily="34" charset="-79"/>
              <a:ea typeface="Carmela" panose="02000806000000020004" pitchFamily="2" charset="-79"/>
            </a:endParaRPr>
          </a:p>
          <a:p>
            <a:pPr algn="ctr"/>
            <a:endParaRPr lang="he-IL" b="1" dirty="0">
              <a:latin typeface="David" panose="020E0502060401010101" pitchFamily="34" charset="-79"/>
              <a:ea typeface="Carmela" panose="02000806000000020004" pitchFamily="2" charset="-79"/>
            </a:endParaRPr>
          </a:p>
          <a:p>
            <a:pPr algn="ctr"/>
            <a:endParaRPr lang="he-IL" b="1" dirty="0">
              <a:latin typeface="David" panose="020E0502060401010101" pitchFamily="34" charset="-79"/>
              <a:ea typeface="Carmela" panose="02000806000000020004" pitchFamily="2" charset="-79"/>
            </a:endParaRPr>
          </a:p>
          <a:p>
            <a:pPr algn="ctr"/>
            <a:endParaRPr lang="he-IL" b="1" dirty="0">
              <a:latin typeface="David" panose="020E0502060401010101" pitchFamily="34" charset="-79"/>
              <a:ea typeface="Carmela" panose="02000806000000020004" pitchFamily="2" charset="-79"/>
            </a:endParaRPr>
          </a:p>
          <a:p>
            <a:pPr algn="ctr"/>
            <a:endParaRPr lang="he-IL" b="1" dirty="0">
              <a:latin typeface="David" panose="020E0502060401010101" pitchFamily="34" charset="-79"/>
              <a:ea typeface="Carmela" panose="02000806000000020004" pitchFamily="2" charset="-79"/>
            </a:endParaRPr>
          </a:p>
          <a:p>
            <a:pPr algn="ctr"/>
            <a:endParaRPr lang="he-IL" b="1" dirty="0">
              <a:latin typeface="David" panose="020E0502060401010101" pitchFamily="34" charset="-79"/>
              <a:ea typeface="Carmela" panose="02000806000000020004" pitchFamily="2" charset="-79"/>
            </a:endParaRPr>
          </a:p>
        </p:txBody>
      </p:sp>
      <p:sp>
        <p:nvSpPr>
          <p:cNvPr id="3" name="אליפסה 2"/>
          <p:cNvSpPr/>
          <p:nvPr/>
        </p:nvSpPr>
        <p:spPr>
          <a:xfrm>
            <a:off x="925494" y="1588704"/>
            <a:ext cx="2114550" cy="2247900"/>
          </a:xfrm>
          <a:prstGeom prst="ellipse">
            <a:avLst/>
          </a:prstGeom>
          <a:solidFill>
            <a:srgbClr val="DBDBDB">
              <a:alpha val="5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TextBox 3"/>
          <p:cNvSpPr txBox="1"/>
          <p:nvPr/>
        </p:nvSpPr>
        <p:spPr>
          <a:xfrm>
            <a:off x="925494" y="1620113"/>
            <a:ext cx="2180522" cy="2215991"/>
          </a:xfrm>
          <a:prstGeom prst="rect">
            <a:avLst/>
          </a:prstGeom>
          <a:noFill/>
        </p:spPr>
        <p:txBody>
          <a:bodyPr wrap="square" rtlCol="1">
            <a:spAutoFit/>
          </a:bodyPr>
          <a:lstStyle/>
          <a:p>
            <a:pPr algn="ctr"/>
            <a:r>
              <a:rPr lang="he-IL" sz="6000" dirty="0">
                <a:solidFill>
                  <a:schemeClr val="accent2"/>
                </a:solidFill>
                <a:latin typeface="Carmela" panose="02000806000000020004" pitchFamily="2" charset="-79"/>
                <a:ea typeface="Carmela" panose="02000806000000020004" pitchFamily="2" charset="-79"/>
                <a:cs typeface="Carmela" panose="02000806000000020004" pitchFamily="2" charset="-79"/>
              </a:rPr>
              <a:t>מרחב</a:t>
            </a:r>
          </a:p>
          <a:p>
            <a:pPr algn="ctr"/>
            <a:r>
              <a:rPr lang="he-IL" sz="6000" dirty="0">
                <a:solidFill>
                  <a:schemeClr val="accent2"/>
                </a:solidFill>
                <a:latin typeface="Carmela" panose="02000806000000020004" pitchFamily="2" charset="-79"/>
                <a:ea typeface="Carmela" panose="02000806000000020004" pitchFamily="2" charset="-79"/>
                <a:cs typeface="Carmela" panose="02000806000000020004" pitchFamily="2" charset="-79"/>
              </a:rPr>
              <a:t>משלנו</a:t>
            </a:r>
          </a:p>
          <a:p>
            <a:endParaRPr lang="he-IL" dirty="0"/>
          </a:p>
        </p:txBody>
      </p:sp>
    </p:spTree>
    <p:extLst>
      <p:ext uri="{BB962C8B-B14F-4D97-AF65-F5344CB8AC3E}">
        <p14:creationId xmlns:p14="http://schemas.microsoft.com/office/powerpoint/2010/main" val="2903954635"/>
      </p:ext>
    </p:extLst>
  </p:cSld>
  <p:clrMapOvr>
    <a:masterClrMapping/>
  </p:clrMapOvr>
</p:sld>
</file>

<file path=ppt/theme/theme1.xml><?xml version="1.0" encoding="utf-8"?>
<a:theme xmlns:a="http://schemas.openxmlformats.org/drawingml/2006/main" name="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282</TotalTime>
  <Words>106</Words>
  <Application>Microsoft Office PowerPoint</Application>
  <PresentationFormat>A4 Paper (210x297 mm)</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ערכת נושא Office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Ofakim Office</dc:creator>
  <cp:lastModifiedBy>Tatiana Gurov</cp:lastModifiedBy>
  <cp:revision>112</cp:revision>
  <dcterms:created xsi:type="dcterms:W3CDTF">2018-01-01T07:54:53Z</dcterms:created>
  <dcterms:modified xsi:type="dcterms:W3CDTF">2019-02-04T11:29:17Z</dcterms:modified>
</cp:coreProperties>
</file>